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3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C78"/>
    <a:srgbClr val="8DC740"/>
    <a:srgbClr val="8B1713"/>
    <a:srgbClr val="141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/>
    <p:restoredTop sz="94674"/>
  </p:normalViewPr>
  <p:slideViewPr>
    <p:cSldViewPr snapToGrid="0" snapToObjects="1">
      <p:cViewPr>
        <p:scale>
          <a:sx n="69" d="100"/>
          <a:sy n="69" d="100"/>
        </p:scale>
        <p:origin x="-1376" y="-1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3253863992049"/>
          <c:y val="0.0968358759842519"/>
          <c:w val="0.906389609202755"/>
          <c:h val="0.399066683070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8DC740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3.0</c:v>
                </c:pt>
                <c:pt idx="1">
                  <c:v>33.0</c:v>
                </c:pt>
                <c:pt idx="2">
                  <c:v>1.0</c:v>
                </c:pt>
                <c:pt idx="3">
                  <c:v>7.0</c:v>
                </c:pt>
                <c:pt idx="4">
                  <c:v>21.0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1.0</c:v>
                </c:pt>
                <c:pt idx="9">
                  <c:v>27.0</c:v>
                </c:pt>
                <c:pt idx="10">
                  <c:v>1.0</c:v>
                </c:pt>
                <c:pt idx="11">
                  <c:v>3.0</c:v>
                </c:pt>
                <c:pt idx="12">
                  <c:v>0.0</c:v>
                </c:pt>
                <c:pt idx="13">
                  <c:v>45.0</c:v>
                </c:pt>
                <c:pt idx="14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total</c:v>
                </c:pt>
              </c:strCache>
            </c:strRef>
          </c:tx>
          <c:spPr>
            <a:solidFill>
              <a:srgbClr val="425C78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1.0</c:v>
                </c:pt>
                <c:pt idx="1">
                  <c:v>25.0</c:v>
                </c:pt>
                <c:pt idx="2">
                  <c:v>5.0</c:v>
                </c:pt>
                <c:pt idx="3">
                  <c:v>18.0</c:v>
                </c:pt>
                <c:pt idx="4">
                  <c:v>4.0</c:v>
                </c:pt>
                <c:pt idx="5">
                  <c:v>13.0</c:v>
                </c:pt>
                <c:pt idx="6">
                  <c:v>1.0</c:v>
                </c:pt>
                <c:pt idx="7">
                  <c:v>2.0</c:v>
                </c:pt>
                <c:pt idx="8">
                  <c:v>0.0</c:v>
                </c:pt>
                <c:pt idx="9">
                  <c:v>2.0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  <c:pt idx="13">
                  <c:v>25.0</c:v>
                </c:pt>
                <c:pt idx="1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2108025224"/>
        <c:axId val="2108086072"/>
      </c:barChart>
      <c:catAx>
        <c:axId val="2108025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340000"/>
          <a:lstStyle/>
          <a:p>
            <a:pPr>
              <a:defRPr sz="1200"/>
            </a:pPr>
            <a:endParaRPr lang="en-US"/>
          </a:p>
        </c:txPr>
        <c:crossAx val="2108086072"/>
        <c:crosses val="autoZero"/>
        <c:auto val="1"/>
        <c:lblAlgn val="ctr"/>
        <c:lblOffset val="100"/>
        <c:noMultiLvlLbl val="0"/>
      </c:catAx>
      <c:valAx>
        <c:axId val="21080860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08025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1155302208159"/>
          <c:y val="0.85389000984252"/>
          <c:w val="0.257150572887513"/>
          <c:h val="0.09298499015748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8464192610203"/>
          <c:y val="0.135407970542956"/>
          <c:w val="0.928830255798361"/>
          <c:h val="0.368210278223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8B1713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636952"/>
        <c:axId val="-2147030248"/>
      </c:barChart>
      <c:catAx>
        <c:axId val="-212863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600000"/>
          <a:lstStyle/>
          <a:p>
            <a:pPr>
              <a:defRPr sz="1400"/>
            </a:pPr>
            <a:endParaRPr lang="en-US"/>
          </a:p>
        </c:txPr>
        <c:crossAx val="-2147030248"/>
        <c:crosses val="autoZero"/>
        <c:auto val="1"/>
        <c:lblAlgn val="ctr"/>
        <c:lblOffset val="100"/>
        <c:noMultiLvlLbl val="0"/>
      </c:catAx>
      <c:valAx>
        <c:axId val="-2147030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28636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0749730948696"/>
          <c:y val="0.120103603625362"/>
          <c:w val="0.924228782975422"/>
          <c:h val="0.34116116727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425C78"/>
            </a:solidFill>
          </c:spPr>
          <c:invertIfNegative val="0"/>
          <c:cat>
            <c:strRef>
              <c:f>Sheet1!$A$2:$A$17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336872"/>
        <c:axId val="2082295016"/>
      </c:barChart>
      <c:catAx>
        <c:axId val="2082336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600000"/>
          <a:lstStyle/>
          <a:p>
            <a:pPr>
              <a:defRPr sz="1400"/>
            </a:pPr>
            <a:endParaRPr lang="en-US"/>
          </a:p>
        </c:txPr>
        <c:crossAx val="2082295016"/>
        <c:crosses val="autoZero"/>
        <c:auto val="1"/>
        <c:lblAlgn val="ctr"/>
        <c:lblOffset val="100"/>
        <c:noMultiLvlLbl val="0"/>
      </c:catAx>
      <c:valAx>
        <c:axId val="2082295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82336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4A34-E56D-EA4B-96B3-423C8940FB3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E07-D868-2A43-B6F5-609F827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415" y="2131722"/>
            <a:ext cx="3816511" cy="184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534" y="2987638"/>
            <a:ext cx="5522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400" b="1" smtClean="0">
                <a:latin typeface="Arial" charset="0"/>
                <a:ea typeface="Arial" charset="0"/>
                <a:cs typeface="Arial" charset="0"/>
              </a:rPr>
              <a:t>Grain Biosecurity</a:t>
            </a: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algn="r">
              <a:lnSpc>
                <a:spcPts val="3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Lesson 8 | Data collation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8" name="Teardrop 7"/>
          <p:cNvSpPr/>
          <p:nvPr/>
        </p:nvSpPr>
        <p:spPr>
          <a:xfrm>
            <a:off x="5081452" y="22071"/>
            <a:ext cx="7037906" cy="7037904"/>
          </a:xfrm>
          <a:prstGeom prst="teardrop">
            <a:avLst/>
          </a:prstGeom>
          <a:solidFill>
            <a:srgbClr val="8B17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>
            <a:off x="6583681" y="141078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4785" y="2957158"/>
            <a:ext cx="3521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What’s bugging the farm?</a:t>
            </a:r>
            <a:endParaRPr lang="en-US" sz="28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5057" y="2380576"/>
            <a:ext cx="366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Data collation</a:t>
            </a:r>
          </a:p>
        </p:txBody>
      </p:sp>
    </p:spTree>
    <p:extLst>
      <p:ext uri="{BB962C8B-B14F-4D97-AF65-F5344CB8AC3E}">
        <p14:creationId xmlns:p14="http://schemas.microsoft.com/office/powerpoint/2010/main" val="208663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534678" y="1762485"/>
            <a:ext cx="705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94B"/>
                </a:solidFill>
                <a:latin typeface="Arial" charset="0"/>
                <a:ea typeface="Arial" charset="0"/>
                <a:cs typeface="Arial" charset="0"/>
              </a:rPr>
              <a:t>Sticky Trap			        Pitfall trap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Data collation worksheet</a:t>
            </a:r>
          </a:p>
        </p:txBody>
      </p:sp>
      <p:sp>
        <p:nvSpPr>
          <p:cNvPr id="23" name="Teardrop 22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22227"/>
              </p:ext>
            </p:extLst>
          </p:nvPr>
        </p:nvGraphicFramePr>
        <p:xfrm>
          <a:off x="1117021" y="2667559"/>
          <a:ext cx="10477035" cy="37615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5407"/>
                <a:gridCol w="2095407"/>
                <a:gridCol w="2095407"/>
                <a:gridCol w="2095407"/>
                <a:gridCol w="2095407"/>
              </a:tblGrid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76260" y="2162595"/>
            <a:ext cx="791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25C78"/>
                </a:solidFill>
                <a:latin typeface="Arial" charset="0"/>
                <a:ea typeface="Arial" charset="0"/>
                <a:cs typeface="Arial" charset="0"/>
              </a:rPr>
              <a:t>Your group            Class total               Your group             Class total</a:t>
            </a:r>
            <a:endParaRPr lang="en-US" b="1" dirty="0">
              <a:solidFill>
                <a:srgbClr val="425C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430" y="2667559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Total number of insects trapped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7021" y="3463517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Number of Insect Orders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7020" y="4183768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List Insect Orders found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7019" y="4943485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Most common Insect Order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7429" y="5739443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Any Biosecurity threats?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91794590"/>
              </p:ext>
            </p:extLst>
          </p:nvPr>
        </p:nvGraphicFramePr>
        <p:xfrm>
          <a:off x="235699" y="1533059"/>
          <a:ext cx="109423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Analysing the results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7021" y="5673013"/>
            <a:ext cx="10700971" cy="186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021" y="5896946"/>
            <a:ext cx="1070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Draw a bar graph of your group’s sticky/pitfall trap data and compare with the whole class.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Sticky Trap Data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25133438"/>
              </p:ext>
            </p:extLst>
          </p:nvPr>
        </p:nvGraphicFramePr>
        <p:xfrm>
          <a:off x="708788" y="1257519"/>
          <a:ext cx="107744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smtClean="0">
                <a:latin typeface="Helvetica Neue" charset="0"/>
                <a:ea typeface="Helvetica Neue" charset="0"/>
                <a:cs typeface="Helvetica Neue" charset="0"/>
              </a:rPr>
              <a:t>Pitfall </a:t>
            </a:r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Trap Data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9518718"/>
              </p:ext>
            </p:extLst>
          </p:nvPr>
        </p:nvGraphicFramePr>
        <p:xfrm>
          <a:off x="721567" y="1399389"/>
          <a:ext cx="1074886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79</Words>
  <Application>Microsoft Macintosh PowerPoint</Application>
  <PresentationFormat>Custom</PresentationFormat>
  <Paragraphs>19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Pilkington</dc:creator>
  <cp:lastModifiedBy>Kelly Spence</cp:lastModifiedBy>
  <cp:revision>47</cp:revision>
  <dcterms:created xsi:type="dcterms:W3CDTF">2016-02-15T01:23:05Z</dcterms:created>
  <dcterms:modified xsi:type="dcterms:W3CDTF">2017-11-02T02:33:15Z</dcterms:modified>
</cp:coreProperties>
</file>